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007" y="1458635"/>
            <a:ext cx="4990267" cy="53123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45161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StreetSmart: Digital Informal Trade Permit System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793790" y="3771067"/>
            <a:ext cx="46454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Readiness &amp; Deployment Review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93790" y="437888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Presenter: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Bheki Mogola | 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93790" y="491966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Business Analyst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93790" y="546044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December 10, 2025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5689" y="357783"/>
            <a:ext cx="11218902" cy="813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5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StreetSmart is Ready for Deployment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520422" y="1496287"/>
            <a:ext cx="13589556" cy="23813"/>
          </a:xfrm>
          <a:prstGeom prst="rect">
            <a:avLst/>
          </a:prstGeom>
          <a:solidFill>
            <a:srgbClr val="BFBFBF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422" y="1812727"/>
            <a:ext cx="6636068" cy="66360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81530" y="1796415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Request for Approval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481530" y="2170271"/>
            <a:ext cx="6636068" cy="41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are seeking formal approval to proceed to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5: Live Deployment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All technical, operational, and training prerequisites have been satisfied.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7481530" y="2703552"/>
            <a:ext cx="663606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Expected Impact: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481530" y="3028712"/>
            <a:ext cx="663606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R8,000,000+ annual revenue recovery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7481530" y="3282315"/>
            <a:ext cx="663606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3-hour wait time eliminated for vendors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481530" y="3535918"/>
            <a:ext cx="663606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100% digital compliance tracking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1530" y="3789521"/>
            <a:ext cx="663606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foundation for future expansion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7481530" y="4143970"/>
            <a:ext cx="6636068" cy="760809"/>
          </a:xfrm>
          <a:prstGeom prst="roundRect">
            <a:avLst>
              <a:gd name="adj" fmla="val 2566"/>
            </a:avLst>
          </a:prstGeom>
          <a:solidFill>
            <a:srgbClr val="494904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547" y="4345067"/>
            <a:ext cx="162639" cy="13001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904202" y="4306491"/>
            <a:ext cx="6083379" cy="41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Documentation: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Complete technical specifications, user manuals, and training materials available in Version 2.1 for stakeholder review.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9823609" y="5051108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Questions?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388" y="430768"/>
            <a:ext cx="7874198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Challenge: Inefficiency &amp; Revenue Loss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388" y="1331238"/>
            <a:ext cx="4425077" cy="59000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6388" y="7407354"/>
            <a:ext cx="6497836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513796" y="1311712"/>
            <a:ext cx="2349222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State Crisis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513796" y="1761887"/>
            <a:ext cx="6497836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municipality operates a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manual, paper-based permitting system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serving over 4,000 informal traders daily. This outdated process creates significant challenges for both vendors and municipal operations.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3796" y="2654260"/>
            <a:ext cx="6497836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Vendor Pain Point: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Average queue time of 3 hours per permit renewal, forcing traders to abandon their stalls and lose daily income.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3796" y="3296126"/>
            <a:ext cx="6497836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Municipal Pain Point: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High cash handling risks, limited compliance visibility, and substantial revenue leakage.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3796" y="3937992"/>
            <a:ext cx="6497836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5F547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Opportunity: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Recover projected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R8,000,000+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lost fees annually through digital transformation.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143" y="392668"/>
            <a:ext cx="7431048" cy="446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Is This Happening? Root Cause Analysis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71143" y="1053108"/>
            <a:ext cx="4400788" cy="1279208"/>
          </a:xfrm>
          <a:prstGeom prst="roundRect">
            <a:avLst>
              <a:gd name="adj" fmla="val 1675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713899" y="1195864"/>
            <a:ext cx="1784985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 Issues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3899" y="1504474"/>
            <a:ext cx="4115276" cy="685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form filling and physical cash receipts create bottlenecks at every touchpoint. Paper-based workflows lack scalability and create unnecessary friction.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5114687" y="1053108"/>
            <a:ext cx="4400907" cy="1279208"/>
          </a:xfrm>
          <a:prstGeom prst="roundRect">
            <a:avLst>
              <a:gd name="adj" fmla="val 1675"/>
            </a:avLst>
          </a:prstGeom>
          <a:solidFill>
            <a:srgbClr val="3E3E3E"/>
          </a:solidFill>
          <a:ln/>
        </p:spPr>
      </p:sp>
      <p:sp>
        <p:nvSpPr>
          <p:cNvPr id="7" name="Text 5"/>
          <p:cNvSpPr/>
          <p:nvPr/>
        </p:nvSpPr>
        <p:spPr>
          <a:xfrm>
            <a:off x="5257443" y="1195864"/>
            <a:ext cx="1784985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Technology Gaps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257443" y="1504474"/>
            <a:ext cx="4115395" cy="685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centralized database exists to track permits. The absence of USSD interface prevents remote payments, forcing physical visits.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9658350" y="1053108"/>
            <a:ext cx="4400907" cy="1279208"/>
          </a:xfrm>
          <a:prstGeom prst="roundRect">
            <a:avLst>
              <a:gd name="adj" fmla="val 1675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9801106" y="1195864"/>
            <a:ext cx="1870948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Environmental Factors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801106" y="1504474"/>
            <a:ext cx="4115395" cy="685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volume of traders in condensed zones overwhelms current staffing levels, making manual verification impossible at scale.</a:t>
            </a:r>
            <a:endParaRPr lang="en-US" sz="11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143" y="2492931"/>
            <a:ext cx="8389739" cy="457854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571143" y="7232094"/>
            <a:ext cx="13488114" cy="606504"/>
          </a:xfrm>
          <a:prstGeom prst="roundRect">
            <a:avLst>
              <a:gd name="adj" fmla="val 3532"/>
            </a:avLst>
          </a:prstGeom>
          <a:solidFill>
            <a:srgbClr val="494904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9" y="7453074"/>
            <a:ext cx="178475" cy="14275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035129" y="7410450"/>
            <a:ext cx="12881372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comprehensive digital transformation addressing Process, Technology, and People issues simultaneously is the only viable solution.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3547"/>
            <a:ext cx="715387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StreetSmart Solution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7045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 delivers 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multi-channel digital ecosystem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designed to serve all stakeholders with their preferred technology. We've built accessibility and efficiency into every interaction point.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628781"/>
            <a:ext cx="595313" cy="595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72101"/>
            <a:ext cx="32013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Vendors: USSD Channel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901321"/>
            <a:ext cx="63973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phone users dial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*120*555#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register and pay instantly without internet access. SMS confirmations provide immediate proof of payment.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9144" y="2628781"/>
            <a:ext cx="595313" cy="595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144" y="3472101"/>
            <a:ext cx="280201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Vendors: Web Portal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39144" y="3901321"/>
            <a:ext cx="639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Smartphone users access a responsive web application for registration, payment, and permit management with enhanced features and document uploads.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250775"/>
            <a:ext cx="595313" cy="595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094095"/>
            <a:ext cx="307836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Inspectors: Mobile App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93790" y="6523315"/>
            <a:ext cx="63973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Android app enables instant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QR Code verification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sub-second scan times. Real-time status updates eliminate confrontation and improve compliance.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9144" y="5250775"/>
            <a:ext cx="595313" cy="5953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9144" y="6094095"/>
            <a:ext cx="34823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Admin: Central Dashboard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39144" y="6523315"/>
            <a:ext cx="639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management console provides automated revenue reconciliation, zone analytics, and compliance monitoring in real-time.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1634"/>
            <a:ext cx="948166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Streamlined Workflow: The "To-Be" State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07726"/>
            <a:ext cx="315753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Transformation Impact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378154"/>
            <a:ext cx="49265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We've fundamentally reimagined the permit process, eliminating unnecessary steps and leveraging digital channels to serve vendors where they are.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509367"/>
            <a:ext cx="49265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manual loop requiring physical travel, extended queuing, and cash handling at municipal offices.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640580"/>
            <a:ext cx="49265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Few steps digital flow completed in under 5 minutes from the vendor's trading location.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1: Dial USSD code or access web portal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841206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2: Complete payment via mobile money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6228159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3: Receive digital permit instantly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724293"/>
            <a:ext cx="49265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5F547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Vendors continue trading immediately while inspectors verify status in real-time.</a:t>
            </a:r>
            <a:endParaRPr lang="en-US" sz="15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086" y="1832610"/>
            <a:ext cx="7632025" cy="416504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212086" y="622089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031" y="430411"/>
            <a:ext cx="4291608" cy="489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Designed for Real Users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26031" y="1232535"/>
            <a:ext cx="13378339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User-centered design principles guided every technical decision. We conducted extensive research with actual vendors and enforcement officers to understand their daily realities and constraints.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031" y="2085737"/>
            <a:ext cx="6498312" cy="35463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6031" y="5808226"/>
            <a:ext cx="265938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 A: "Gogo Sarah"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26031" y="6258163"/>
            <a:ext cx="649831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Profile: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58-year-old fruits and vegetable vendor with feature phone, limited digital literacy, cannot leave stall unattended during peak hours.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26031" y="6900029"/>
            <a:ext cx="649831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Pain Point: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Loses entire morning's revenue when traveling to municipal offices for permit renewal.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26031" y="7541895"/>
            <a:ext cx="649831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USSD payment from her stall with SMS confirmation. No internet required, no travel needed, immediate permit issuance.</a:t>
            </a:r>
            <a:endParaRPr lang="en-US" sz="1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677" y="2085737"/>
            <a:ext cx="6498312" cy="35463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13677" y="5808226"/>
            <a:ext cx="26961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 B: "Officer John"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7513677" y="6258163"/>
            <a:ext cx="649831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Profile: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Municipal inspector responsible for verifying 50+ vendors daily, faces confrontation when compliance is unclear.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513677" y="6900029"/>
            <a:ext cx="649831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Pain Point: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Manual record-checking creates delays and disputes. Vendors claim payment even without receipts.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513677" y="7541895"/>
            <a:ext cx="649831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Binary "Green/Red" screen results remove ambiguity. QR scan provides instant verification with no room for interpretation or conflict.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914" y="398383"/>
            <a:ext cx="4142542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&amp; Scalable Architecture</a:t>
            </a:r>
            <a:endParaRPr lang="en-US" sz="2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914" y="927854"/>
            <a:ext cx="6726674" cy="367093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57914" y="4727496"/>
            <a:ext cx="13714571" cy="690086"/>
          </a:xfrm>
          <a:prstGeom prst="roundRect">
            <a:avLst>
              <a:gd name="adj" fmla="val 2489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73154" y="4742736"/>
            <a:ext cx="457914" cy="659606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616268" y="4965144"/>
            <a:ext cx="1716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45488" y="4857155"/>
            <a:ext cx="1520071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Infrastructure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1045488" y="5104686"/>
            <a:ext cx="12997339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on </a:t>
            </a:r>
            <a:pPr algn="l" indent="0" marL="0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and Python microservices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architecture, Auth Service, Permit Engine , Payment Integration , deployed on cloud infrastructure (AWS/Azure) for 99.9% uptime and horizontal scalability to support growing user base.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457914" y="5532001"/>
            <a:ext cx="13714571" cy="690086"/>
          </a:xfrm>
          <a:prstGeom prst="roundRect">
            <a:avLst>
              <a:gd name="adj" fmla="val 2489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73154" y="5547241"/>
            <a:ext cx="457914" cy="659606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16268" y="5769650"/>
            <a:ext cx="1716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045488" y="5661660"/>
            <a:ext cx="1431131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Layer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1045488" y="5909191"/>
            <a:ext cx="12997339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 relational database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ensures ACID compliance and data integrity. Automated backup systems with point-in-time recovery protect against data loss.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457914" y="6336506"/>
            <a:ext cx="13714571" cy="690086"/>
          </a:xfrm>
          <a:prstGeom prst="roundRect">
            <a:avLst>
              <a:gd name="adj" fmla="val 2489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473154" y="6351746"/>
            <a:ext cx="457914" cy="659606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6" name="Text 13"/>
          <p:cNvSpPr/>
          <p:nvPr/>
        </p:nvSpPr>
        <p:spPr>
          <a:xfrm>
            <a:off x="616268" y="6574155"/>
            <a:ext cx="1716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1045488" y="6466165"/>
            <a:ext cx="1431131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Security Framework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1045488" y="6713696"/>
            <a:ext cx="12997339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Role-Based Access Control (RBAC)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multi-factor authentication. Full POPIA compliance with encrypted data storage and secure transmission protocols (TLS 1.3).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57914" y="7141012"/>
            <a:ext cx="13714571" cy="690086"/>
          </a:xfrm>
          <a:prstGeom prst="roundRect">
            <a:avLst>
              <a:gd name="adj" fmla="val 2489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473154" y="7156252"/>
            <a:ext cx="457914" cy="659606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21" name="Text 18"/>
          <p:cNvSpPr/>
          <p:nvPr/>
        </p:nvSpPr>
        <p:spPr>
          <a:xfrm>
            <a:off x="616268" y="7378660"/>
            <a:ext cx="1716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1045488" y="7270671"/>
            <a:ext cx="1431131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Integration Layer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1045488" y="7518202"/>
            <a:ext cx="12997339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connections to </a:t>
            </a:r>
            <a:pPr algn="l" indent="0" marL="0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SMS Gateways (Twilio)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notifications and </a:t>
            </a:r>
            <a:pPr algn="l" indent="0" marL="0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Payment Processors (PayFast)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secure mobile money transactions with real-time reconciliation.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199" y="441365"/>
            <a:ext cx="4251365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Validated for Reliability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40199" y="1341596"/>
            <a:ext cx="385786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Quality Assurance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40199" y="1801654"/>
            <a:ext cx="7166848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multi-phase testing strategy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ensures system reliability under real-world conditions. Every component underwent rigorous validation before integration.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40199" y="2493645"/>
            <a:ext cx="16002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640199" y="2742724"/>
            <a:ext cx="7166848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7" name="Text 5"/>
          <p:cNvSpPr/>
          <p:nvPr/>
        </p:nvSpPr>
        <p:spPr>
          <a:xfrm>
            <a:off x="640199" y="2868454"/>
            <a:ext cx="2000607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Unit Testing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40199" y="3278505"/>
            <a:ext cx="716684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Individual component validation with 95% code coverage across all modules.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640199" y="3814524"/>
            <a:ext cx="16002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640199" y="4063603"/>
            <a:ext cx="7166848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1" name="Text 9"/>
          <p:cNvSpPr/>
          <p:nvPr/>
        </p:nvSpPr>
        <p:spPr>
          <a:xfrm>
            <a:off x="640199" y="4189333"/>
            <a:ext cx="2000607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Integration Testing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640199" y="4599384"/>
            <a:ext cx="716684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End-to-end workflow verification including payment gateway and SMS delivery systems.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640199" y="5135404"/>
            <a:ext cx="16002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640199" y="5384483"/>
            <a:ext cx="7166848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5" name="Text 13"/>
          <p:cNvSpPr/>
          <p:nvPr/>
        </p:nvSpPr>
        <p:spPr>
          <a:xfrm>
            <a:off x="640199" y="5510213"/>
            <a:ext cx="2321362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Acceptance Testing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640199" y="5920264"/>
            <a:ext cx="716684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vendors and inspectors validated usability and functionality in simulated environment.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640199" y="6476286"/>
            <a:ext cx="7166848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5F547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Edge Cases Tested: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Offline scanning mode, insufficient funds scenarios, duplicate registration attempts, and network timeout recovery.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640199" y="7132201"/>
            <a:ext cx="7166848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Defect Management: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 critical defects (including ID validation logic) identified and resolved. Zero high-priority issues remain open.</a:t>
            </a:r>
            <a:endParaRPr lang="en-US" sz="12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954" y="1361599"/>
            <a:ext cx="5792748" cy="57927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238" y="394811"/>
            <a:ext cx="3589377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Ready for Launch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735687" y="1058704"/>
            <a:ext cx="15240" cy="2801183"/>
          </a:xfrm>
          <a:prstGeom prst="roundRect">
            <a:avLst>
              <a:gd name="adj" fmla="val 141316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881955" y="1212532"/>
            <a:ext cx="430649" cy="15240"/>
          </a:xfrm>
          <a:prstGeom prst="roundRect">
            <a:avLst>
              <a:gd name="adj" fmla="val 141316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574179" y="1058704"/>
            <a:ext cx="323017" cy="323017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27995" y="1085552"/>
            <a:ext cx="215265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453634" y="1107996"/>
            <a:ext cx="185046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1: Pilot Program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453634" y="1418273"/>
            <a:ext cx="7116128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5-day controlled trial in Zone A (Taxi Rank) with 20 selected vendors representing diverse technology literacy levels.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881955" y="2318504"/>
            <a:ext cx="430649" cy="15240"/>
          </a:xfrm>
          <a:prstGeom prst="roundRect">
            <a:avLst>
              <a:gd name="adj" fmla="val 141316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574179" y="2164675"/>
            <a:ext cx="323017" cy="323017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27995" y="2191524"/>
            <a:ext cx="215265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453634" y="2213967"/>
            <a:ext cx="179462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2: Evaluation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453634" y="2524244"/>
            <a:ext cx="7116128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 success against defined KPIs: 80% vendor adoption rate and 100% financial reconciliation accuracy.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881955" y="3424476"/>
            <a:ext cx="430649" cy="15240"/>
          </a:xfrm>
          <a:prstGeom prst="roundRect">
            <a:avLst>
              <a:gd name="adj" fmla="val 141316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574179" y="3270647"/>
            <a:ext cx="323017" cy="323017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627995" y="3297495"/>
            <a:ext cx="215265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1453634" y="3319939"/>
            <a:ext cx="179462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3: Full Rollout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453634" y="3630216"/>
            <a:ext cx="7116128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Staged deployment across all trading zones based on pilot learnings and feedback integration.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74238" y="4075152"/>
            <a:ext cx="2992041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 Readiness Status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574238" y="4631293"/>
            <a:ext cx="254555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100%</a:t>
            </a:r>
            <a:endParaRPr lang="en-US" sz="3700" dirty="0"/>
          </a:p>
        </p:txBody>
      </p:sp>
      <p:sp>
        <p:nvSpPr>
          <p:cNvPr id="22" name="Text 19"/>
          <p:cNvSpPr/>
          <p:nvPr/>
        </p:nvSpPr>
        <p:spPr>
          <a:xfrm>
            <a:off x="949643" y="5284351"/>
            <a:ext cx="179462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Code Freeze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574238" y="5594628"/>
            <a:ext cx="2545556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Development complete and frozen for production deployment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3299222" y="4631293"/>
            <a:ext cx="254555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100%</a:t>
            </a:r>
            <a:endParaRPr lang="en-US" sz="3700" dirty="0"/>
          </a:p>
        </p:txBody>
      </p:sp>
      <p:sp>
        <p:nvSpPr>
          <p:cNvPr id="25" name="Text 22"/>
          <p:cNvSpPr/>
          <p:nvPr/>
        </p:nvSpPr>
        <p:spPr>
          <a:xfrm>
            <a:off x="3674626" y="5284351"/>
            <a:ext cx="179462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UAT Sign-Off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3299222" y="5594628"/>
            <a:ext cx="2545556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user acceptance testing approved by stakeholders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6024205" y="4631293"/>
            <a:ext cx="254555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100%</a:t>
            </a:r>
            <a:endParaRPr lang="en-US" sz="3700" dirty="0"/>
          </a:p>
        </p:txBody>
      </p:sp>
      <p:sp>
        <p:nvSpPr>
          <p:cNvPr id="28" name="Text 25"/>
          <p:cNvSpPr/>
          <p:nvPr/>
        </p:nvSpPr>
        <p:spPr>
          <a:xfrm>
            <a:off x="6399609" y="5284351"/>
            <a:ext cx="179462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Training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6024205" y="5594628"/>
            <a:ext cx="2545556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teams certified and ready for go-live assistance</a:t>
            </a:r>
            <a:endParaRPr lang="en-US" sz="1100" dirty="0"/>
          </a:p>
        </p:txBody>
      </p:sp>
      <p:sp>
        <p:nvSpPr>
          <p:cNvPr id="30" name="Text 27"/>
          <p:cNvSpPr/>
          <p:nvPr/>
        </p:nvSpPr>
        <p:spPr>
          <a:xfrm>
            <a:off x="3299222" y="6412706"/>
            <a:ext cx="254555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20</a:t>
            </a:r>
            <a:endParaRPr lang="en-US" sz="3700" dirty="0"/>
          </a:p>
        </p:txBody>
      </p:sp>
      <p:sp>
        <p:nvSpPr>
          <p:cNvPr id="31" name="Text 28"/>
          <p:cNvSpPr/>
          <p:nvPr/>
        </p:nvSpPr>
        <p:spPr>
          <a:xfrm>
            <a:off x="3674626" y="7065764"/>
            <a:ext cx="179462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Pilot Vendors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3299222" y="7376041"/>
            <a:ext cx="2545556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Participants confirmed for initial deployment phase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2025-12-10T09:06:00Z</dcterms:created>
  <dcterms:modified xsi:type="dcterms:W3CDTF">2025-12-10T09:06:00Z</dcterms:modified>
</cp:coreProperties>
</file>